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handoutMasterIdLst>
    <p:handoutMasterId r:id="rId29"/>
  </p:handoutMasterIdLst>
  <p:sldIdLst>
    <p:sldId id="256" r:id="rId2"/>
    <p:sldId id="294" r:id="rId3"/>
    <p:sldId id="271" r:id="rId4"/>
    <p:sldId id="283" r:id="rId5"/>
    <p:sldId id="284" r:id="rId6"/>
    <p:sldId id="320" r:id="rId7"/>
    <p:sldId id="321" r:id="rId8"/>
    <p:sldId id="322" r:id="rId9"/>
    <p:sldId id="301" r:id="rId10"/>
    <p:sldId id="323" r:id="rId11"/>
    <p:sldId id="312" r:id="rId12"/>
    <p:sldId id="313" r:id="rId13"/>
    <p:sldId id="314" r:id="rId14"/>
    <p:sldId id="315" r:id="rId15"/>
    <p:sldId id="316" r:id="rId16"/>
    <p:sldId id="317" r:id="rId17"/>
    <p:sldId id="285" r:id="rId18"/>
    <p:sldId id="287" r:id="rId19"/>
    <p:sldId id="324" r:id="rId20"/>
    <p:sldId id="299" r:id="rId21"/>
    <p:sldId id="300" r:id="rId22"/>
    <p:sldId id="302" r:id="rId23"/>
    <p:sldId id="305" r:id="rId24"/>
    <p:sldId id="325" r:id="rId25"/>
    <p:sldId id="318" r:id="rId26"/>
    <p:sldId id="282" r:id="rId2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C48DB1-9613-4573-A3D3-C7412624E34A}" v="3259" dt="2018-08-20T21:32:44.1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82" d="100"/>
          <a:sy n="82" d="100"/>
        </p:scale>
        <p:origin x="1158"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0" tIns="46151" rIns="92300" bIns="46151"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2300" tIns="46151" rIns="92300" bIns="46151" rtlCol="0"/>
          <a:lstStyle>
            <a:lvl1pPr algn="r">
              <a:defRPr sz="1200"/>
            </a:lvl1pPr>
          </a:lstStyle>
          <a:p>
            <a:fld id="{D70EE59A-4BC0-4AB8-9581-980A5EE848D0}" type="datetimeFigureOut">
              <a:rPr lang="en-US" smtClean="0"/>
              <a:t>8/20/2018</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2300" tIns="46151" rIns="92300" bIns="46151"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2300" tIns="46151" rIns="92300" bIns="46151" rtlCol="0" anchor="b"/>
          <a:lstStyle>
            <a:lvl1pPr algn="r">
              <a:defRPr sz="1200"/>
            </a:lvl1pPr>
          </a:lstStyle>
          <a:p>
            <a:fld id="{1B8F0541-5AC5-4900-81D9-E10932AFE1B4}" type="slidenum">
              <a:rPr lang="en-US" smtClean="0"/>
              <a:t>‹#›</a:t>
            </a:fld>
            <a:endParaRPr lang="en-US"/>
          </a:p>
        </p:txBody>
      </p:sp>
    </p:spTree>
    <p:extLst>
      <p:ext uri="{BB962C8B-B14F-4D97-AF65-F5344CB8AC3E}">
        <p14:creationId xmlns:p14="http://schemas.microsoft.com/office/powerpoint/2010/main" val="973331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C5C1267D-DE47-4176-B5C8-018D8469E296}" type="datetimeFigureOut">
              <a:rPr lang="en-US" smtClean="0"/>
              <a:t>8/20/2018</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084F8737-6C04-4B7A-A1FD-C889FABED5AD}" type="slidenum">
              <a:rPr lang="en-US" smtClean="0"/>
              <a:t>‹#›</a:t>
            </a:fld>
            <a:endParaRPr lang="en-US"/>
          </a:p>
        </p:txBody>
      </p:sp>
    </p:spTree>
    <p:extLst>
      <p:ext uri="{BB962C8B-B14F-4D97-AF65-F5344CB8AC3E}">
        <p14:creationId xmlns:p14="http://schemas.microsoft.com/office/powerpoint/2010/main" val="188369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9E85641-DF7C-40BE-B03B-267F242D3DB6}" type="datetimeFigureOut">
              <a:rPr lang="en-US" smtClean="0"/>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1B58C-7C66-4C22-B276-4B232B49D4E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E85641-DF7C-40BE-B03B-267F242D3DB6}" type="datetimeFigureOut">
              <a:rPr lang="en-US" smtClean="0"/>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1B58C-7C66-4C22-B276-4B232B49D4E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9E85641-DF7C-40BE-B03B-267F242D3DB6}" type="datetimeFigureOut">
              <a:rPr lang="en-US" smtClean="0"/>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1B58C-7C66-4C22-B276-4B232B49D4E7}"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E85641-DF7C-40BE-B03B-267F242D3DB6}" type="datetimeFigureOut">
              <a:rPr lang="en-US" smtClean="0"/>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1B58C-7C66-4C22-B276-4B232B49D4E7}"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E85641-DF7C-40BE-B03B-267F242D3DB6}" type="datetimeFigureOut">
              <a:rPr lang="en-US" smtClean="0"/>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1B58C-7C66-4C22-B276-4B232B49D4E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F9E85641-DF7C-40BE-B03B-267F242D3DB6}" type="datetimeFigureOut">
              <a:rPr lang="en-US" smtClean="0"/>
              <a:t>8/20/2018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E1B58C-7C66-4C22-B276-4B232B49D4E7}"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E85641-DF7C-40BE-B03B-267F242D3DB6}" type="datetimeFigureOut">
              <a:rPr lang="en-US" smtClean="0"/>
              <a:t>8/20/2018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E1B58C-7C66-4C22-B276-4B232B49D4E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E85641-DF7C-40BE-B03B-267F242D3DB6}" type="datetimeFigureOut">
              <a:rPr lang="en-US" smtClean="0"/>
              <a:t>8/20/2018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E1B58C-7C66-4C22-B276-4B232B49D4E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9E85641-DF7C-40BE-B03B-267F242D3DB6}" type="datetimeFigureOut">
              <a:rPr lang="en-US" smtClean="0"/>
              <a:t>8/20/2018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E1B58C-7C66-4C22-B276-4B232B49D4E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9E85641-DF7C-40BE-B03B-267F242D3DB6}" type="datetimeFigureOut">
              <a:rPr lang="en-US" smtClean="0"/>
              <a:t>8/20/2018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E1B58C-7C66-4C22-B276-4B232B49D4E7}"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E85641-DF7C-40BE-B03B-267F242D3DB6}" type="datetimeFigureOut">
              <a:rPr lang="en-US" smtClean="0"/>
              <a:t>8/20/2018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E1B58C-7C66-4C22-B276-4B232B49D4E7}"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9E85641-DF7C-40BE-B03B-267F242D3DB6}" type="datetimeFigureOut">
              <a:rPr lang="en-US" smtClean="0"/>
              <a:t>8/20/2018</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FE1B58C-7C66-4C22-B276-4B232B49D4E7}"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jsslegal.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14400"/>
            <a:ext cx="7543800" cy="2590800"/>
          </a:xfrm>
        </p:spPr>
        <p:txBody>
          <a:bodyPr/>
          <a:lstStyle/>
          <a:p>
            <a:r>
              <a:rPr lang="en-US" dirty="0">
                <a:latin typeface="Arial Rounded MT Bold" pitchFamily="34" charset="0"/>
              </a:rPr>
              <a:t>Asylum Law 101</a:t>
            </a:r>
          </a:p>
        </p:txBody>
      </p:sp>
      <p:sp>
        <p:nvSpPr>
          <p:cNvPr id="3" name="Subtitle 2"/>
          <p:cNvSpPr>
            <a:spLocks noGrp="1"/>
          </p:cNvSpPr>
          <p:nvPr>
            <p:ph type="subTitle" idx="1"/>
          </p:nvPr>
        </p:nvSpPr>
        <p:spPr>
          <a:xfrm>
            <a:off x="990600" y="3962401"/>
            <a:ext cx="7162799" cy="1676400"/>
          </a:xfrm>
        </p:spPr>
        <p:txBody>
          <a:bodyPr>
            <a:normAutofit/>
          </a:bodyPr>
          <a:lstStyle/>
          <a:p>
            <a:pPr algn="ctr"/>
            <a:r>
              <a:rPr lang="en-US" sz="2400" dirty="0">
                <a:latin typeface="Arial Rounded MT Bold" pitchFamily="34" charset="0"/>
              </a:rPr>
              <a:t>by Ginger E. Jacobs, Esq.</a:t>
            </a:r>
          </a:p>
          <a:p>
            <a:pPr algn="ctr"/>
            <a:r>
              <a:rPr lang="en-US" sz="2400" dirty="0">
                <a:latin typeface="Arial Rounded MT Bold" pitchFamily="34" charset="0"/>
              </a:rPr>
              <a:t>Jacobs &amp; Schlesinger LLP</a:t>
            </a:r>
          </a:p>
          <a:p>
            <a:pPr algn="ctr"/>
            <a:r>
              <a:rPr lang="en-US" sz="2400" dirty="0">
                <a:latin typeface="Arial Rounded MT Bold" pitchFamily="34" charset="0"/>
              </a:rPr>
              <a:t>www.jsslegal.com</a:t>
            </a:r>
          </a:p>
          <a:p>
            <a:endParaRPr lang="en-US" dirty="0">
              <a:latin typeface="Arial Rounded MT Bold" pitchFamily="34" charset="0"/>
            </a:endParaRPr>
          </a:p>
        </p:txBody>
      </p:sp>
    </p:spTree>
    <p:extLst>
      <p:ext uri="{BB962C8B-B14F-4D97-AF65-F5344CB8AC3E}">
        <p14:creationId xmlns:p14="http://schemas.microsoft.com/office/powerpoint/2010/main" val="1561897922"/>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5B2C4-3107-4CEA-9792-93C37B684D11}"/>
              </a:ext>
            </a:extLst>
          </p:cNvPr>
          <p:cNvSpPr>
            <a:spLocks noGrp="1"/>
          </p:cNvSpPr>
          <p:nvPr>
            <p:ph type="title"/>
          </p:nvPr>
        </p:nvSpPr>
        <p:spPr/>
        <p:txBody>
          <a:bodyPr/>
          <a:lstStyle/>
          <a:p>
            <a:r>
              <a:rPr lang="en-US" dirty="0"/>
              <a:t>Who is eligible for asylum?</a:t>
            </a:r>
          </a:p>
        </p:txBody>
      </p:sp>
      <p:sp>
        <p:nvSpPr>
          <p:cNvPr id="3" name="Text Placeholder 2">
            <a:extLst>
              <a:ext uri="{FF2B5EF4-FFF2-40B4-BE49-F238E27FC236}">
                <a16:creationId xmlns:a16="http://schemas.microsoft.com/office/drawing/2014/main" id="{1CCFB73D-5A8C-40CB-9031-80896AFEF0C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0445206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A refugee CANNOT return to his/her country of origin for fear of being killed or otherwise severely harmed.</a:t>
            </a:r>
          </a:p>
          <a:p>
            <a:r>
              <a:rPr lang="en-US" dirty="0"/>
              <a:t>It’s an “emergency only” remedy.</a:t>
            </a:r>
          </a:p>
          <a:p>
            <a:r>
              <a:rPr lang="en-US" dirty="0"/>
              <a:t>If you believe you could return safely to your country and not be persecuted (even if you would face terrible economic conditions), you likely do not have a good case for asylum.</a:t>
            </a:r>
          </a:p>
          <a:p>
            <a:r>
              <a:rPr lang="en-US" dirty="0"/>
              <a:t>Example:  “When can I go home for my brother’s wedding?”</a:t>
            </a:r>
          </a:p>
        </p:txBody>
      </p:sp>
      <p:sp>
        <p:nvSpPr>
          <p:cNvPr id="3" name="Title 2"/>
          <p:cNvSpPr>
            <a:spLocks noGrp="1"/>
          </p:cNvSpPr>
          <p:nvPr>
            <p:ph type="title"/>
          </p:nvPr>
        </p:nvSpPr>
        <p:spPr/>
        <p:txBody>
          <a:bodyPr/>
          <a:lstStyle/>
          <a:p>
            <a:r>
              <a:rPr lang="en-US" dirty="0"/>
              <a:t>“Unable or Unwilling”	</a:t>
            </a:r>
          </a:p>
        </p:txBody>
      </p:sp>
    </p:spTree>
    <p:extLst>
      <p:ext uri="{BB962C8B-B14F-4D97-AF65-F5344CB8AC3E}">
        <p14:creationId xmlns:p14="http://schemas.microsoft.com/office/powerpoint/2010/main" val="3087800313"/>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Persecution is a threat to life or freedom on account of one of the five designated classes.</a:t>
            </a:r>
          </a:p>
          <a:p>
            <a:r>
              <a:rPr lang="en-US" dirty="0"/>
              <a:t>Persecution can include arbitrary arrest and detention without due process, torture, physical abuse, death threats, actual killing, slavery, sexual abuse, and other forms of harm.</a:t>
            </a:r>
          </a:p>
          <a:p>
            <a:r>
              <a:rPr lang="en-US" dirty="0"/>
              <a:t>Substantial economic deprivation that constitutes a threat to life or freedom may constitute persecution, but mere economic disadvantage </a:t>
            </a:r>
            <a:r>
              <a:rPr lang="en-US" b="1" dirty="0"/>
              <a:t>alone</a:t>
            </a:r>
            <a:r>
              <a:rPr lang="en-US" dirty="0"/>
              <a:t> does not rise to the level of persecution.</a:t>
            </a:r>
          </a:p>
        </p:txBody>
      </p:sp>
      <p:sp>
        <p:nvSpPr>
          <p:cNvPr id="3" name="Title 2"/>
          <p:cNvSpPr>
            <a:spLocks noGrp="1"/>
          </p:cNvSpPr>
          <p:nvPr>
            <p:ph type="title"/>
          </p:nvPr>
        </p:nvSpPr>
        <p:spPr/>
        <p:txBody>
          <a:bodyPr/>
          <a:lstStyle/>
          <a:p>
            <a:r>
              <a:rPr lang="en-US" dirty="0"/>
              <a:t>What is “Persecution”?</a:t>
            </a:r>
          </a:p>
        </p:txBody>
      </p:sp>
    </p:spTree>
    <p:extLst>
      <p:ext uri="{BB962C8B-B14F-4D97-AF65-F5344CB8AC3E}">
        <p14:creationId xmlns:p14="http://schemas.microsoft.com/office/powerpoint/2010/main" val="4275166397"/>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200" dirty="0"/>
              <a:t>An applicant need not prove that he has suffered actual persecution in the past – he can show that he has a “well-founded fear” of future persecution, if he can show that a “reasonable person” in the same situation would fear persecution.</a:t>
            </a:r>
          </a:p>
          <a:p>
            <a:r>
              <a:rPr lang="en-US" sz="2200" dirty="0"/>
              <a:t>A showing of past persecution creates a presumption that the applicant has a “well-founded fear” of future persecution (and ICE must prove that there has been a fundamental change in circumstances such that applicant can safely return home.)</a:t>
            </a:r>
          </a:p>
        </p:txBody>
      </p:sp>
      <p:sp>
        <p:nvSpPr>
          <p:cNvPr id="3" name="Title 2"/>
          <p:cNvSpPr>
            <a:spLocks noGrp="1"/>
          </p:cNvSpPr>
          <p:nvPr>
            <p:ph type="title"/>
          </p:nvPr>
        </p:nvSpPr>
        <p:spPr/>
        <p:txBody>
          <a:bodyPr/>
          <a:lstStyle/>
          <a:p>
            <a:r>
              <a:rPr lang="en-US" dirty="0"/>
              <a:t>What is a “Well-Founded Fear”?</a:t>
            </a:r>
          </a:p>
        </p:txBody>
      </p:sp>
    </p:spTree>
    <p:extLst>
      <p:ext uri="{BB962C8B-B14F-4D97-AF65-F5344CB8AC3E}">
        <p14:creationId xmlns:p14="http://schemas.microsoft.com/office/powerpoint/2010/main" val="2353323568"/>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417928"/>
            <a:ext cx="7848600" cy="4419600"/>
          </a:xfrm>
        </p:spPr>
        <p:txBody>
          <a:bodyPr>
            <a:normAutofit/>
          </a:bodyPr>
          <a:lstStyle/>
          <a:p>
            <a:r>
              <a:rPr lang="en-US" sz="2200" dirty="0"/>
              <a:t>Where the applicant proves that he was persecuted in the past by the government on account of his political opinion, for example, it is presumed that he also has a “well-founded fear” of future persecution.</a:t>
            </a:r>
          </a:p>
          <a:p>
            <a:r>
              <a:rPr lang="en-US" sz="2200" dirty="0"/>
              <a:t>However, if the </a:t>
            </a:r>
            <a:r>
              <a:rPr lang="en-US" sz="2200" b="1" dirty="0"/>
              <a:t>ICE</a:t>
            </a:r>
            <a:r>
              <a:rPr lang="en-US" sz="2200" dirty="0"/>
              <a:t> can show that there is a new government (or political party) in power in the applicant’s home country, and that the new government is NOT likely to persecute applicant based on his political opinion, then a “well-founded fear” of future persecution will no longer be presumed.</a:t>
            </a:r>
          </a:p>
        </p:txBody>
      </p:sp>
      <p:sp>
        <p:nvSpPr>
          <p:cNvPr id="3" name="Title 2"/>
          <p:cNvSpPr>
            <a:spLocks noGrp="1"/>
          </p:cNvSpPr>
          <p:nvPr>
            <p:ph type="title"/>
          </p:nvPr>
        </p:nvSpPr>
        <p:spPr/>
        <p:txBody>
          <a:bodyPr>
            <a:normAutofit fontScale="90000"/>
          </a:bodyPr>
          <a:lstStyle/>
          <a:p>
            <a:r>
              <a:rPr lang="en-US" dirty="0"/>
              <a:t>Example of Changed Country Conditions</a:t>
            </a:r>
          </a:p>
        </p:txBody>
      </p:sp>
    </p:spTree>
    <p:extLst>
      <p:ext uri="{BB962C8B-B14F-4D97-AF65-F5344CB8AC3E}">
        <p14:creationId xmlns:p14="http://schemas.microsoft.com/office/powerpoint/2010/main" val="1487933191"/>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The applicant must demonstrate that the persecution that he fears in his home country would be inflicted by the government of that country, </a:t>
            </a:r>
            <a:r>
              <a:rPr lang="en-US" dirty="0">
                <a:solidFill>
                  <a:srgbClr val="FF0000"/>
                </a:solidFill>
              </a:rPr>
              <a:t>or</a:t>
            </a:r>
            <a:r>
              <a:rPr lang="en-US" dirty="0"/>
              <a:t> by some person, group or entity from which the government cannot or will not protect the applicant.  </a:t>
            </a:r>
          </a:p>
          <a:p>
            <a:r>
              <a:rPr lang="en-US" dirty="0"/>
              <a:t>It may be possible to qualify for asylum even if the non-governmental persecutor is a single individual, if the government is unwilling or unable to control that person’s conduct</a:t>
            </a:r>
          </a:p>
        </p:txBody>
      </p:sp>
      <p:sp>
        <p:nvSpPr>
          <p:cNvPr id="3" name="Title 2"/>
          <p:cNvSpPr>
            <a:spLocks noGrp="1"/>
          </p:cNvSpPr>
          <p:nvPr>
            <p:ph type="title"/>
          </p:nvPr>
        </p:nvSpPr>
        <p:spPr>
          <a:xfrm>
            <a:off x="457200" y="533400"/>
            <a:ext cx="8229600" cy="1252728"/>
          </a:xfrm>
        </p:spPr>
        <p:txBody>
          <a:bodyPr>
            <a:normAutofit fontScale="90000"/>
          </a:bodyPr>
          <a:lstStyle/>
          <a:p>
            <a:r>
              <a:rPr lang="en-US" dirty="0"/>
              <a:t>Persecution at the Hands of the Government</a:t>
            </a:r>
          </a:p>
        </p:txBody>
      </p:sp>
    </p:spTree>
    <p:extLst>
      <p:ext uri="{BB962C8B-B14F-4D97-AF65-F5344CB8AC3E}">
        <p14:creationId xmlns:p14="http://schemas.microsoft.com/office/powerpoint/2010/main" val="1096839615"/>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408333" cy="3649133"/>
          </a:xfrm>
        </p:spPr>
        <p:txBody>
          <a:bodyPr>
            <a:normAutofit/>
          </a:bodyPr>
          <a:lstStyle/>
          <a:p>
            <a:r>
              <a:rPr lang="en-US" sz="2200" dirty="0"/>
              <a:t>The asylum applicant must demonstrate that he is unable or unwilling to return to </a:t>
            </a:r>
            <a:r>
              <a:rPr lang="en-US" sz="2200" i="1" dirty="0"/>
              <a:t>any place</a:t>
            </a:r>
            <a:r>
              <a:rPr lang="en-US" sz="2200" dirty="0"/>
              <a:t> in his home country.  It is generally not sufficient to demonstrate that he is afraid only to return to a particular part of his country.</a:t>
            </a:r>
          </a:p>
          <a:p>
            <a:r>
              <a:rPr lang="en-US" sz="2200" dirty="0"/>
              <a:t>In other words, if the applicant could reasonably relocate to another part of his home country and thereby escape persecution, he will not be entitled to asylum protection in the U.S.</a:t>
            </a:r>
          </a:p>
        </p:txBody>
      </p:sp>
      <p:sp>
        <p:nvSpPr>
          <p:cNvPr id="3" name="Title 2"/>
          <p:cNvSpPr>
            <a:spLocks noGrp="1"/>
          </p:cNvSpPr>
          <p:nvPr>
            <p:ph type="title"/>
          </p:nvPr>
        </p:nvSpPr>
        <p:spPr/>
        <p:txBody>
          <a:bodyPr/>
          <a:lstStyle/>
          <a:p>
            <a:r>
              <a:rPr lang="en-US" dirty="0"/>
              <a:t>Fear must be “Country-Wide”</a:t>
            </a:r>
          </a:p>
        </p:txBody>
      </p:sp>
    </p:spTree>
    <p:extLst>
      <p:ext uri="{BB962C8B-B14F-4D97-AF65-F5344CB8AC3E}">
        <p14:creationId xmlns:p14="http://schemas.microsoft.com/office/powerpoint/2010/main" val="3607232619"/>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five “</a:t>
            </a:r>
            <a:r>
              <a:rPr lang="en-US" b="1" dirty="0"/>
              <a:t>protected classes</a:t>
            </a:r>
            <a:r>
              <a:rPr lang="en-US" dirty="0"/>
              <a:t>” under asylum law are:</a:t>
            </a:r>
          </a:p>
          <a:p>
            <a:pPr lvl="1"/>
            <a:r>
              <a:rPr lang="en-US" b="1" dirty="0"/>
              <a:t>Race</a:t>
            </a:r>
          </a:p>
          <a:p>
            <a:pPr lvl="1"/>
            <a:r>
              <a:rPr lang="en-US" b="1" dirty="0"/>
              <a:t>Religion</a:t>
            </a:r>
          </a:p>
          <a:p>
            <a:pPr lvl="1"/>
            <a:r>
              <a:rPr lang="en-US" b="1" dirty="0"/>
              <a:t>Political Opinion</a:t>
            </a:r>
          </a:p>
          <a:p>
            <a:pPr lvl="1"/>
            <a:r>
              <a:rPr lang="en-US" b="1" dirty="0"/>
              <a:t>Members of a Particular Social Group</a:t>
            </a:r>
          </a:p>
          <a:p>
            <a:pPr lvl="1"/>
            <a:r>
              <a:rPr lang="en-US" b="1" dirty="0"/>
              <a:t>Nationality (National Origin)</a:t>
            </a:r>
          </a:p>
        </p:txBody>
      </p:sp>
      <p:sp>
        <p:nvSpPr>
          <p:cNvPr id="3" name="Title 2"/>
          <p:cNvSpPr>
            <a:spLocks noGrp="1"/>
          </p:cNvSpPr>
          <p:nvPr>
            <p:ph type="title"/>
          </p:nvPr>
        </p:nvSpPr>
        <p:spPr/>
        <p:txBody>
          <a:bodyPr/>
          <a:lstStyle/>
          <a:p>
            <a:r>
              <a:rPr lang="en-US" dirty="0"/>
              <a:t>Protected Classes</a:t>
            </a:r>
          </a:p>
        </p:txBody>
      </p:sp>
    </p:spTree>
    <p:extLst>
      <p:ext uri="{BB962C8B-B14F-4D97-AF65-F5344CB8AC3E}">
        <p14:creationId xmlns:p14="http://schemas.microsoft.com/office/powerpoint/2010/main" val="267615211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86000"/>
            <a:ext cx="7408333" cy="3840163"/>
          </a:xfrm>
        </p:spPr>
        <p:txBody>
          <a:bodyPr>
            <a:normAutofit fontScale="70000" lnSpcReduction="20000"/>
          </a:bodyPr>
          <a:lstStyle/>
          <a:p>
            <a:r>
              <a:rPr lang="en-US" sz="2600" dirty="0"/>
              <a:t>A particular social group (PSG) is made up of people of similar background, habits, or social status.</a:t>
            </a:r>
          </a:p>
          <a:p>
            <a:r>
              <a:rPr lang="en-US" sz="2600" dirty="0"/>
              <a:t>Whatever the common characteristic that defines the group, it must be one that the members of the group </a:t>
            </a:r>
            <a:r>
              <a:rPr lang="en-US" sz="2600" dirty="0">
                <a:solidFill>
                  <a:srgbClr val="FF0000"/>
                </a:solidFill>
              </a:rPr>
              <a:t>either cannot change, or should not be required to change</a:t>
            </a:r>
            <a:r>
              <a:rPr lang="en-US" sz="2600" dirty="0"/>
              <a:t> because it is fundamental to their individual identities or consciences.</a:t>
            </a:r>
          </a:p>
          <a:p>
            <a:r>
              <a:rPr lang="en-US" sz="2600" dirty="0"/>
              <a:t>The definition of a social group may include associations that are immutable, as well as those that are voluntary.</a:t>
            </a:r>
          </a:p>
          <a:p>
            <a:r>
              <a:rPr lang="en-US" sz="2600" dirty="0">
                <a:solidFill>
                  <a:srgbClr val="FF0000"/>
                </a:solidFill>
              </a:rPr>
              <a:t>Groups that have been recognized </a:t>
            </a:r>
            <a:r>
              <a:rPr lang="en-US" sz="2600" dirty="0"/>
              <a:t>as particular social groups subject to persecution include: families; tribes; government employees and former government employees; professionals, business people and intellectuals; students; union members; landowners; and LGBTQ folks.</a:t>
            </a:r>
          </a:p>
          <a:p>
            <a:r>
              <a:rPr lang="en-US" sz="2600" dirty="0"/>
              <a:t>An emerging area of law includes women as a Particular Social Group in cases of individual past persecution (i.e., domestic violence) or where country conditions merit such designation.</a:t>
            </a:r>
          </a:p>
          <a:p>
            <a:endParaRPr lang="en-US" dirty="0"/>
          </a:p>
        </p:txBody>
      </p:sp>
      <p:sp>
        <p:nvSpPr>
          <p:cNvPr id="3" name="Title 2"/>
          <p:cNvSpPr>
            <a:spLocks noGrp="1"/>
          </p:cNvSpPr>
          <p:nvPr>
            <p:ph type="title"/>
          </p:nvPr>
        </p:nvSpPr>
        <p:spPr/>
        <p:txBody>
          <a:bodyPr>
            <a:normAutofit/>
          </a:bodyPr>
          <a:lstStyle/>
          <a:p>
            <a:r>
              <a:rPr lang="en-US" sz="3600" dirty="0"/>
              <a:t>What does Particular Social Group mean?</a:t>
            </a:r>
          </a:p>
        </p:txBody>
      </p:sp>
    </p:spTree>
    <p:extLst>
      <p:ext uri="{BB962C8B-B14F-4D97-AF65-F5344CB8AC3E}">
        <p14:creationId xmlns:p14="http://schemas.microsoft.com/office/powerpoint/2010/main" val="1703568007"/>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63AFBF-39B0-4193-9A73-FE3AB04F232C}"/>
              </a:ext>
            </a:extLst>
          </p:cNvPr>
          <p:cNvSpPr>
            <a:spLocks noGrp="1"/>
          </p:cNvSpPr>
          <p:nvPr>
            <p:ph idx="1"/>
          </p:nvPr>
        </p:nvSpPr>
        <p:spPr>
          <a:xfrm>
            <a:off x="872067" y="2209800"/>
            <a:ext cx="7408333" cy="3916363"/>
          </a:xfrm>
        </p:spPr>
        <p:txBody>
          <a:bodyPr>
            <a:normAutofit fontScale="92500" lnSpcReduction="10000"/>
          </a:bodyPr>
          <a:lstStyle/>
          <a:p>
            <a:r>
              <a:rPr lang="en-US" dirty="0"/>
              <a:t>Unfortunately, many anti-immigrant advocacy groups want to limit the categories of people who would qualify for asylum, such as survivors of domestic violence and gang violence.</a:t>
            </a:r>
          </a:p>
          <a:p>
            <a:r>
              <a:rPr lang="en-US" dirty="0"/>
              <a:t>In a recent decision from Attorney General Sessions, these groups are excluded from being considered “PSG”s.  (In re A-B-)</a:t>
            </a:r>
          </a:p>
          <a:p>
            <a:r>
              <a:rPr lang="en-US" dirty="0"/>
              <a:t>We are seeing these changes immediately at the border.</a:t>
            </a:r>
          </a:p>
          <a:p>
            <a:r>
              <a:rPr lang="en-US" dirty="0"/>
              <a:t>However, hope is not lost:</a:t>
            </a:r>
          </a:p>
          <a:p>
            <a:pPr lvl="1"/>
            <a:r>
              <a:rPr lang="en-US" dirty="0"/>
              <a:t>Federal Courts of Appeals</a:t>
            </a:r>
          </a:p>
          <a:p>
            <a:pPr lvl="1"/>
            <a:r>
              <a:rPr lang="en-US" dirty="0"/>
              <a:t>Other remedies, such as CAT</a:t>
            </a:r>
          </a:p>
        </p:txBody>
      </p:sp>
      <p:sp>
        <p:nvSpPr>
          <p:cNvPr id="3" name="Title 2">
            <a:extLst>
              <a:ext uri="{FF2B5EF4-FFF2-40B4-BE49-F238E27FC236}">
                <a16:creationId xmlns:a16="http://schemas.microsoft.com/office/drawing/2014/main" id="{B4FF9806-2D68-4330-A505-7237EA40C923}"/>
              </a:ext>
            </a:extLst>
          </p:cNvPr>
          <p:cNvSpPr>
            <a:spLocks noGrp="1"/>
          </p:cNvSpPr>
          <p:nvPr>
            <p:ph type="title"/>
          </p:nvPr>
        </p:nvSpPr>
        <p:spPr/>
        <p:txBody>
          <a:bodyPr/>
          <a:lstStyle/>
          <a:p>
            <a:r>
              <a:rPr lang="en-US" dirty="0"/>
              <a:t>The big “but” re PSGs</a:t>
            </a:r>
          </a:p>
        </p:txBody>
      </p:sp>
    </p:spTree>
    <p:extLst>
      <p:ext uri="{BB962C8B-B14F-4D97-AF65-F5344CB8AC3E}">
        <p14:creationId xmlns:p14="http://schemas.microsoft.com/office/powerpoint/2010/main" val="1881242163"/>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0"/>
            <a:ext cx="8686800" cy="4572000"/>
          </a:xfrm>
        </p:spPr>
        <p:txBody>
          <a:bodyPr>
            <a:normAutofit/>
          </a:bodyPr>
          <a:lstStyle/>
          <a:p>
            <a:r>
              <a:rPr lang="en-US" dirty="0"/>
              <a:t>This presentation is intended only as a brief introduction to Asylum Law.  Many of the issues discussed are extremely complex, and due to time limitations, this presentation necessarily provides a somewhat simplified explanation of these issues.</a:t>
            </a:r>
          </a:p>
          <a:p>
            <a:r>
              <a:rPr lang="en-US" dirty="0"/>
              <a:t>There may be exceptions to the general rules presented here, and changes to the law occur frequently in the area of immigration.</a:t>
            </a:r>
          </a:p>
          <a:p>
            <a:r>
              <a:rPr lang="en-US" b="1" dirty="0">
                <a:solidFill>
                  <a:srgbClr val="FF0000"/>
                </a:solidFill>
              </a:rPr>
              <a:t>If you have questions regarding your particular situation, you should consult with a qualified immigration attorney</a:t>
            </a:r>
            <a:r>
              <a:rPr lang="en-US" dirty="0"/>
              <a:t>.</a:t>
            </a:r>
          </a:p>
        </p:txBody>
      </p:sp>
      <p:sp>
        <p:nvSpPr>
          <p:cNvPr id="3" name="Title 2"/>
          <p:cNvSpPr>
            <a:spLocks noGrp="1"/>
          </p:cNvSpPr>
          <p:nvPr>
            <p:ph type="title"/>
          </p:nvPr>
        </p:nvSpPr>
        <p:spPr/>
        <p:txBody>
          <a:bodyPr/>
          <a:lstStyle/>
          <a:p>
            <a:r>
              <a:rPr lang="en-US" dirty="0"/>
              <a:t>Please understand</a:t>
            </a:r>
          </a:p>
        </p:txBody>
      </p:sp>
    </p:spTree>
    <p:extLst>
      <p:ext uri="{BB962C8B-B14F-4D97-AF65-F5344CB8AC3E}">
        <p14:creationId xmlns:p14="http://schemas.microsoft.com/office/powerpoint/2010/main" val="4222966700"/>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438400"/>
            <a:ext cx="8305800" cy="4267200"/>
          </a:xfrm>
        </p:spPr>
        <p:txBody>
          <a:bodyPr>
            <a:normAutofit/>
          </a:bodyPr>
          <a:lstStyle/>
          <a:p>
            <a:r>
              <a:rPr lang="en-US" sz="2200" dirty="0"/>
              <a:t>In addition to proving ALL of the above-listed elements of an asylum claim, an applicant must also demonstrate eligibility.  The following factors will make an applicant </a:t>
            </a:r>
            <a:r>
              <a:rPr lang="en-US" sz="2200" i="1" dirty="0"/>
              <a:t>ineligible</a:t>
            </a:r>
            <a:r>
              <a:rPr lang="en-US" sz="2200" dirty="0"/>
              <a:t> for asylum protection in the U.S.:</a:t>
            </a:r>
          </a:p>
          <a:p>
            <a:pPr lvl="1"/>
            <a:r>
              <a:rPr lang="en-US" dirty="0"/>
              <a:t>Generally, the failure to file an application for asylum within one year following entry into the U.S. (some exceptions apply)</a:t>
            </a:r>
          </a:p>
          <a:p>
            <a:pPr lvl="1"/>
            <a:r>
              <a:rPr lang="en-US" dirty="0"/>
              <a:t>The applicant will be barred from refugee or asylum status if he has ordered, incited, assisted, or otherwise participated in the persecution of any other person on account of race, religion, political opinion, membership in a particular social group, or nationality.</a:t>
            </a:r>
          </a:p>
        </p:txBody>
      </p:sp>
      <p:sp>
        <p:nvSpPr>
          <p:cNvPr id="3" name="Title 2"/>
          <p:cNvSpPr>
            <a:spLocks noGrp="1"/>
          </p:cNvSpPr>
          <p:nvPr>
            <p:ph type="title"/>
          </p:nvPr>
        </p:nvSpPr>
        <p:spPr/>
        <p:txBody>
          <a:bodyPr/>
          <a:lstStyle/>
          <a:p>
            <a:r>
              <a:rPr lang="en-US" dirty="0"/>
              <a:t>Other Eligibility Requirements</a:t>
            </a:r>
          </a:p>
        </p:txBody>
      </p:sp>
    </p:spTree>
    <p:extLst>
      <p:ext uri="{BB962C8B-B14F-4D97-AF65-F5344CB8AC3E}">
        <p14:creationId xmlns:p14="http://schemas.microsoft.com/office/powerpoint/2010/main" val="151802586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586133" cy="3450696"/>
          </a:xfrm>
        </p:spPr>
        <p:txBody>
          <a:bodyPr>
            <a:normAutofit/>
          </a:bodyPr>
          <a:lstStyle/>
          <a:p>
            <a:r>
              <a:rPr lang="en-US" sz="2200" dirty="0"/>
              <a:t>The applicant will also be barred from asylum protection if:</a:t>
            </a:r>
          </a:p>
          <a:p>
            <a:pPr lvl="1"/>
            <a:r>
              <a:rPr lang="en-US" sz="2000" dirty="0"/>
              <a:t>He has been convicted of a particularly serious crime in the U.S.</a:t>
            </a:r>
          </a:p>
          <a:p>
            <a:pPr lvl="1"/>
            <a:r>
              <a:rPr lang="en-US" sz="2000" dirty="0"/>
              <a:t>He has committed or been convicted of a serious non-political crime outside the U.S.</a:t>
            </a:r>
          </a:p>
          <a:p>
            <a:pPr lvl="1"/>
            <a:r>
              <a:rPr lang="en-US" sz="2000" dirty="0"/>
              <a:t>He has been a terrorist or has been a member of a terrorist organization</a:t>
            </a:r>
          </a:p>
          <a:p>
            <a:pPr lvl="1"/>
            <a:r>
              <a:rPr lang="en-US" sz="2000" dirty="0"/>
              <a:t>He has been “firmly resettled” in another country prior to arriving in the U.S. (i.e. he has been granted asylum protection, permanent resident status, or citizenship in another country.)</a:t>
            </a:r>
          </a:p>
        </p:txBody>
      </p:sp>
      <p:sp>
        <p:nvSpPr>
          <p:cNvPr id="3" name="Title 2"/>
          <p:cNvSpPr>
            <a:spLocks noGrp="1"/>
          </p:cNvSpPr>
          <p:nvPr>
            <p:ph type="title"/>
          </p:nvPr>
        </p:nvSpPr>
        <p:spPr/>
        <p:txBody>
          <a:bodyPr/>
          <a:lstStyle/>
          <a:p>
            <a:r>
              <a:rPr lang="en-US" dirty="0"/>
              <a:t>Eligibility and Bars to Eligibility</a:t>
            </a:r>
          </a:p>
        </p:txBody>
      </p:sp>
    </p:spTree>
    <p:extLst>
      <p:ext uri="{BB962C8B-B14F-4D97-AF65-F5344CB8AC3E}">
        <p14:creationId xmlns:p14="http://schemas.microsoft.com/office/powerpoint/2010/main" val="4188516700"/>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38400"/>
            <a:ext cx="7408333" cy="3886200"/>
          </a:xfrm>
        </p:spPr>
        <p:txBody>
          <a:bodyPr>
            <a:normAutofit/>
          </a:bodyPr>
          <a:lstStyle/>
          <a:p>
            <a:pPr lvl="1"/>
            <a:r>
              <a:rPr lang="en-US" dirty="0">
                <a:solidFill>
                  <a:srgbClr val="FF0000"/>
                </a:solidFill>
              </a:rPr>
              <a:t>Withholding of Removal </a:t>
            </a:r>
            <a:endParaRPr lang="en-US" dirty="0"/>
          </a:p>
          <a:p>
            <a:pPr lvl="1"/>
            <a:r>
              <a:rPr lang="en-US" dirty="0"/>
              <a:t>Similar to asylum, but only available to applicants </a:t>
            </a:r>
            <a:r>
              <a:rPr lang="en-US" b="1" dirty="0"/>
              <a:t>already in a Removal (Deportation) Proceedings before an Immigration Judge.</a:t>
            </a:r>
          </a:p>
          <a:p>
            <a:pPr lvl="2"/>
            <a:r>
              <a:rPr lang="en-US" b="1" dirty="0"/>
              <a:t>No “one year bar”</a:t>
            </a:r>
          </a:p>
          <a:p>
            <a:pPr lvl="2"/>
            <a:r>
              <a:rPr lang="en-US" b="1" dirty="0"/>
              <a:t>No path to lawful permanent residency</a:t>
            </a:r>
          </a:p>
          <a:p>
            <a:pPr lvl="2"/>
            <a:r>
              <a:rPr lang="en-US" b="1" dirty="0"/>
              <a:t>No ability to travel outside of U.S.</a:t>
            </a:r>
          </a:p>
          <a:p>
            <a:pPr lvl="2"/>
            <a:r>
              <a:rPr lang="en-US" b="1" dirty="0"/>
              <a:t>No ability to petition for immediate relatives to join</a:t>
            </a:r>
          </a:p>
          <a:p>
            <a:pPr lvl="2"/>
            <a:endParaRPr lang="en-US" b="1" dirty="0"/>
          </a:p>
        </p:txBody>
      </p:sp>
      <p:sp>
        <p:nvSpPr>
          <p:cNvPr id="3" name="Title 2"/>
          <p:cNvSpPr>
            <a:spLocks noGrp="1"/>
          </p:cNvSpPr>
          <p:nvPr>
            <p:ph type="title"/>
          </p:nvPr>
        </p:nvSpPr>
        <p:spPr>
          <a:xfrm>
            <a:off x="457200" y="685800"/>
            <a:ext cx="8229600" cy="1252728"/>
          </a:xfrm>
        </p:spPr>
        <p:txBody>
          <a:bodyPr>
            <a:normAutofit fontScale="90000"/>
          </a:bodyPr>
          <a:lstStyle/>
          <a:p>
            <a:r>
              <a:rPr lang="en-US" dirty="0"/>
              <a:t>Related Requests for Protection from Harm</a:t>
            </a:r>
          </a:p>
        </p:txBody>
      </p:sp>
    </p:spTree>
    <p:extLst>
      <p:ext uri="{BB962C8B-B14F-4D97-AF65-F5344CB8AC3E}">
        <p14:creationId xmlns:p14="http://schemas.microsoft.com/office/powerpoint/2010/main" val="535194573"/>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dirty="0">
                <a:solidFill>
                  <a:srgbClr val="FF0000"/>
                </a:solidFill>
              </a:rPr>
              <a:t>Protection under the Convention Against Torture </a:t>
            </a:r>
            <a:r>
              <a:rPr lang="en-US" dirty="0"/>
              <a:t>(“CAT”)</a:t>
            </a:r>
          </a:p>
          <a:p>
            <a:pPr lvl="2"/>
            <a:r>
              <a:rPr lang="en-US" dirty="0"/>
              <a:t>Same as Withholding of Removal, but…</a:t>
            </a:r>
          </a:p>
          <a:p>
            <a:pPr lvl="2"/>
            <a:r>
              <a:rPr lang="en-US" dirty="0"/>
              <a:t>No need to prove “on account of”</a:t>
            </a:r>
          </a:p>
          <a:p>
            <a:pPr lvl="2"/>
            <a:r>
              <a:rPr lang="en-US" dirty="0"/>
              <a:t>Persecutor must be gov’t actor or persons acting with gov’t “acquiescence”</a:t>
            </a:r>
          </a:p>
          <a:p>
            <a:pPr lvl="2"/>
            <a:r>
              <a:rPr lang="en-US" dirty="0"/>
              <a:t>Can still obtain CAT relief even if the applicant has a serious criminal record</a:t>
            </a:r>
          </a:p>
          <a:p>
            <a:endParaRPr lang="en-US" dirty="0"/>
          </a:p>
        </p:txBody>
      </p:sp>
      <p:sp>
        <p:nvSpPr>
          <p:cNvPr id="3" name="Title 2"/>
          <p:cNvSpPr>
            <a:spLocks noGrp="1"/>
          </p:cNvSpPr>
          <p:nvPr>
            <p:ph type="title"/>
          </p:nvPr>
        </p:nvSpPr>
        <p:spPr/>
        <p:txBody>
          <a:bodyPr/>
          <a:lstStyle/>
          <a:p>
            <a:r>
              <a:rPr lang="en-US" dirty="0"/>
              <a:t>Convention Against Torture</a:t>
            </a:r>
          </a:p>
        </p:txBody>
      </p:sp>
    </p:spTree>
    <p:extLst>
      <p:ext uri="{BB962C8B-B14F-4D97-AF65-F5344CB8AC3E}">
        <p14:creationId xmlns:p14="http://schemas.microsoft.com/office/powerpoint/2010/main" val="3850464670"/>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92AB8E-857C-449E-85BA-FF18CD19EB35}"/>
              </a:ext>
            </a:extLst>
          </p:cNvPr>
          <p:cNvSpPr>
            <a:spLocks noGrp="1"/>
          </p:cNvSpPr>
          <p:nvPr>
            <p:ph idx="1"/>
          </p:nvPr>
        </p:nvSpPr>
        <p:spPr/>
        <p:txBody>
          <a:bodyPr>
            <a:normAutofit fontScale="92500" lnSpcReduction="10000"/>
          </a:bodyPr>
          <a:lstStyle/>
          <a:p>
            <a:r>
              <a:rPr lang="en-US" dirty="0"/>
              <a:t>Bring family members to U.S.</a:t>
            </a:r>
          </a:p>
          <a:p>
            <a:r>
              <a:rPr lang="en-US" dirty="0"/>
              <a:t>Travel with refugee travel document</a:t>
            </a:r>
          </a:p>
          <a:p>
            <a:r>
              <a:rPr lang="en-US" dirty="0"/>
              <a:t>Work authorization</a:t>
            </a:r>
          </a:p>
          <a:p>
            <a:r>
              <a:rPr lang="en-US" dirty="0"/>
              <a:t>Pathway to green card &amp; U.S. citizenship</a:t>
            </a:r>
          </a:p>
          <a:p>
            <a:r>
              <a:rPr lang="en-US" dirty="0"/>
              <a:t>Public benefits</a:t>
            </a:r>
          </a:p>
          <a:p>
            <a:pPr lvl="1"/>
            <a:r>
              <a:rPr lang="en-US" dirty="0"/>
              <a:t>Media reports makes this seem uncertain, but it’s not</a:t>
            </a:r>
          </a:p>
          <a:p>
            <a:pPr lvl="1"/>
            <a:r>
              <a:rPr lang="en-US" dirty="0"/>
              <a:t>Refugees and asylees are entitled under law to certain benefits</a:t>
            </a:r>
          </a:p>
          <a:p>
            <a:r>
              <a:rPr lang="en-US" dirty="0"/>
              <a:t>Contrast with Rights of Withholding and CAT Grantees </a:t>
            </a:r>
          </a:p>
        </p:txBody>
      </p:sp>
      <p:sp>
        <p:nvSpPr>
          <p:cNvPr id="3" name="Title 2">
            <a:extLst>
              <a:ext uri="{FF2B5EF4-FFF2-40B4-BE49-F238E27FC236}">
                <a16:creationId xmlns:a16="http://schemas.microsoft.com/office/drawing/2014/main" id="{21BF2CBC-33A5-493B-B41D-21F36EB084A4}"/>
              </a:ext>
            </a:extLst>
          </p:cNvPr>
          <p:cNvSpPr>
            <a:spLocks noGrp="1"/>
          </p:cNvSpPr>
          <p:nvPr>
            <p:ph type="title"/>
          </p:nvPr>
        </p:nvSpPr>
        <p:spPr/>
        <p:txBody>
          <a:bodyPr>
            <a:normAutofit fontScale="90000"/>
          </a:bodyPr>
          <a:lstStyle/>
          <a:p>
            <a:r>
              <a:rPr lang="en-US" dirty="0"/>
              <a:t>Rights Following a Grant of Asylum</a:t>
            </a:r>
          </a:p>
        </p:txBody>
      </p:sp>
    </p:spTree>
    <p:extLst>
      <p:ext uri="{BB962C8B-B14F-4D97-AF65-F5344CB8AC3E}">
        <p14:creationId xmlns:p14="http://schemas.microsoft.com/office/powerpoint/2010/main" val="352616541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a:p>
        </p:txBody>
      </p:sp>
      <p:sp>
        <p:nvSpPr>
          <p:cNvPr id="3" name="Title 2"/>
          <p:cNvSpPr>
            <a:spLocks noGrp="1"/>
          </p:cNvSpPr>
          <p:nvPr>
            <p:ph type="title"/>
          </p:nvPr>
        </p:nvSpPr>
        <p:spPr/>
        <p:txBody>
          <a:bodyPr/>
          <a:lstStyle/>
          <a:p>
            <a:r>
              <a:rPr lang="en-US" dirty="0"/>
              <a:t>Questions about Asylum	</a:t>
            </a:r>
          </a:p>
        </p:txBody>
      </p:sp>
    </p:spTree>
    <p:extLst>
      <p:ext uri="{BB962C8B-B14F-4D97-AF65-F5344CB8AC3E}">
        <p14:creationId xmlns:p14="http://schemas.microsoft.com/office/powerpoint/2010/main" val="2621429334"/>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2286000"/>
            <a:ext cx="8534400" cy="1780108"/>
          </a:xfrm>
        </p:spPr>
        <p:txBody>
          <a:bodyPr>
            <a:normAutofit fontScale="90000"/>
          </a:bodyPr>
          <a:lstStyle/>
          <a:p>
            <a:r>
              <a:rPr lang="en-US" dirty="0"/>
              <a:t>For More Information, visit us at:</a:t>
            </a:r>
            <a:br>
              <a:rPr lang="en-US" dirty="0"/>
            </a:br>
            <a:br>
              <a:rPr lang="en-US" dirty="0"/>
            </a:br>
            <a:r>
              <a:rPr lang="en-US" dirty="0">
                <a:hlinkClick r:id="rId2"/>
              </a:rPr>
              <a:t>www.jsslegal.com</a:t>
            </a:r>
            <a:br>
              <a:rPr lang="en-US" dirty="0"/>
            </a:br>
            <a:endParaRPr lang="en-US" dirty="0"/>
          </a:p>
        </p:txBody>
      </p:sp>
      <p:sp>
        <p:nvSpPr>
          <p:cNvPr id="5" name="Subtitle 4"/>
          <p:cNvSpPr>
            <a:spLocks noGrp="1"/>
          </p:cNvSpPr>
          <p:nvPr>
            <p:ph type="subTitle" idx="1"/>
          </p:nvPr>
        </p:nvSpPr>
        <p:spPr>
          <a:xfrm>
            <a:off x="1371600" y="4343400"/>
            <a:ext cx="6400800" cy="1473200"/>
          </a:xfrm>
        </p:spPr>
        <p:txBody>
          <a:bodyPr>
            <a:normAutofit/>
          </a:bodyPr>
          <a:lstStyle/>
          <a:p>
            <a:r>
              <a:rPr lang="en-US" sz="2800" dirty="0">
                <a:latin typeface="+mj-lt"/>
              </a:rPr>
              <a:t>or contact Ginger Jacobs by email at: ginger@jsslegal.com</a:t>
            </a:r>
          </a:p>
        </p:txBody>
      </p:sp>
    </p:spTree>
    <p:extLst>
      <p:ext uri="{BB962C8B-B14F-4D97-AF65-F5344CB8AC3E}">
        <p14:creationId xmlns:p14="http://schemas.microsoft.com/office/powerpoint/2010/main" val="546002284"/>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2057400"/>
            <a:ext cx="7696199" cy="4572000"/>
          </a:xfrm>
        </p:spPr>
        <p:txBody>
          <a:bodyPr>
            <a:normAutofit/>
          </a:bodyPr>
          <a:lstStyle/>
          <a:p>
            <a:r>
              <a:rPr lang="en-US" sz="2800" dirty="0">
                <a:latin typeface="+mj-lt"/>
              </a:rPr>
              <a:t>Under</a:t>
            </a:r>
            <a:r>
              <a:rPr lang="en-US" sz="2800" dirty="0">
                <a:latin typeface="Arial Rounded MT Bold" pitchFamily="34" charset="0"/>
              </a:rPr>
              <a:t> </a:t>
            </a:r>
            <a:r>
              <a:rPr lang="en-US" sz="2800" dirty="0">
                <a:latin typeface="+mj-lt"/>
              </a:rPr>
              <a:t>the </a:t>
            </a:r>
            <a:r>
              <a:rPr lang="en-US" sz="2800" b="1" dirty="0">
                <a:latin typeface="+mj-lt"/>
              </a:rPr>
              <a:t>Immigration and Nationality Act </a:t>
            </a:r>
            <a:r>
              <a:rPr lang="en-US" sz="2800" dirty="0">
                <a:latin typeface="+mj-lt"/>
              </a:rPr>
              <a:t>(“INA”), a “</a:t>
            </a:r>
            <a:r>
              <a:rPr lang="en-US" sz="2800" b="1" dirty="0">
                <a:latin typeface="+mj-lt"/>
              </a:rPr>
              <a:t>Refugee</a:t>
            </a:r>
            <a:r>
              <a:rPr lang="en-US" sz="2800" dirty="0">
                <a:latin typeface="+mj-lt"/>
              </a:rPr>
              <a:t>” is defined as:</a:t>
            </a:r>
          </a:p>
          <a:p>
            <a:pPr marL="301943" lvl="1" indent="0">
              <a:buNone/>
            </a:pPr>
            <a:r>
              <a:rPr lang="en-US" sz="2400" dirty="0"/>
              <a:t>“any person who is outside any country of such person's nationality … and who is </a:t>
            </a:r>
            <a:r>
              <a:rPr lang="en-US" sz="2400" b="1" dirty="0"/>
              <a:t>unable or unwilling to return </a:t>
            </a:r>
            <a:r>
              <a:rPr lang="en-US" sz="2400" dirty="0"/>
              <a:t>to, and is unable or unwilling to avail himself or herself of the protection of, that country </a:t>
            </a:r>
            <a:r>
              <a:rPr lang="en-US" sz="2400" b="1" dirty="0"/>
              <a:t>because of persecution or a well-founded fear of persecution on account of race, religion, nationality, membership in a particular social group, or political opinion.</a:t>
            </a:r>
            <a:r>
              <a:rPr lang="en-US" sz="2400" dirty="0"/>
              <a:t>”</a:t>
            </a:r>
          </a:p>
          <a:p>
            <a:pPr marL="301943" lvl="1" indent="0">
              <a:buNone/>
            </a:pPr>
            <a:endParaRPr lang="en-US" sz="2800" dirty="0">
              <a:latin typeface="Arial Rounded MT Bold" pitchFamily="34" charset="0"/>
            </a:endParaRPr>
          </a:p>
        </p:txBody>
      </p:sp>
      <p:sp>
        <p:nvSpPr>
          <p:cNvPr id="3" name="Title 2"/>
          <p:cNvSpPr>
            <a:spLocks noGrp="1"/>
          </p:cNvSpPr>
          <p:nvPr>
            <p:ph type="title"/>
          </p:nvPr>
        </p:nvSpPr>
        <p:spPr/>
        <p:txBody>
          <a:bodyPr/>
          <a:lstStyle/>
          <a:p>
            <a:r>
              <a:rPr lang="en-US" dirty="0"/>
              <a:t>Definition of a Refugee</a:t>
            </a:r>
          </a:p>
        </p:txBody>
      </p:sp>
    </p:spTree>
    <p:extLst>
      <p:ext uri="{BB962C8B-B14F-4D97-AF65-F5344CB8AC3E}">
        <p14:creationId xmlns:p14="http://schemas.microsoft.com/office/powerpoint/2010/main" val="230074299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2362200"/>
            <a:ext cx="7696199" cy="3657600"/>
          </a:xfrm>
        </p:spPr>
        <p:txBody>
          <a:bodyPr>
            <a:normAutofit/>
          </a:bodyPr>
          <a:lstStyle/>
          <a:p>
            <a:r>
              <a:rPr lang="en-US" sz="2800" dirty="0">
                <a:latin typeface="+mj-lt"/>
              </a:rPr>
              <a:t>An “</a:t>
            </a:r>
            <a:r>
              <a:rPr lang="en-US" sz="2800" b="1" dirty="0" err="1">
                <a:latin typeface="+mj-lt"/>
              </a:rPr>
              <a:t>Asylee</a:t>
            </a:r>
            <a:r>
              <a:rPr lang="en-US" sz="2800" dirty="0">
                <a:latin typeface="+mj-lt"/>
              </a:rPr>
              <a:t>” is:</a:t>
            </a:r>
          </a:p>
          <a:p>
            <a:endParaRPr lang="en-US" sz="2800" dirty="0">
              <a:latin typeface="Arial Rounded MT Bold" pitchFamily="34" charset="0"/>
            </a:endParaRPr>
          </a:p>
          <a:p>
            <a:pPr marL="301943" lvl="1" indent="0">
              <a:buNone/>
            </a:pPr>
            <a:r>
              <a:rPr lang="en-US" dirty="0"/>
              <a:t>A person who qualifies as a “Refugee” as defined in the INA, but who is </a:t>
            </a:r>
            <a:r>
              <a:rPr lang="en-US" b="1" dirty="0"/>
              <a:t>physically present in the U.S., or who is arriving in the U.S.</a:t>
            </a:r>
            <a:r>
              <a:rPr lang="en-US" dirty="0"/>
              <a:t>, at the time of applying for asylum protection</a:t>
            </a:r>
          </a:p>
        </p:txBody>
      </p:sp>
      <p:sp>
        <p:nvSpPr>
          <p:cNvPr id="3" name="Title 2"/>
          <p:cNvSpPr>
            <a:spLocks noGrp="1"/>
          </p:cNvSpPr>
          <p:nvPr>
            <p:ph type="title"/>
          </p:nvPr>
        </p:nvSpPr>
        <p:spPr/>
        <p:txBody>
          <a:bodyPr/>
          <a:lstStyle/>
          <a:p>
            <a:r>
              <a:rPr lang="en-US" dirty="0"/>
              <a:t>Definition of an </a:t>
            </a:r>
            <a:r>
              <a:rPr lang="en-US" dirty="0" err="1"/>
              <a:t>Asylee</a:t>
            </a:r>
            <a:endParaRPr lang="en-US" dirty="0"/>
          </a:p>
        </p:txBody>
      </p:sp>
    </p:spTree>
    <p:extLst>
      <p:ext uri="{BB962C8B-B14F-4D97-AF65-F5344CB8AC3E}">
        <p14:creationId xmlns:p14="http://schemas.microsoft.com/office/powerpoint/2010/main" val="2437764901"/>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38400"/>
            <a:ext cx="7408333" cy="3687763"/>
          </a:xfrm>
        </p:spPr>
        <p:txBody>
          <a:bodyPr>
            <a:normAutofit lnSpcReduction="10000"/>
          </a:bodyPr>
          <a:lstStyle/>
          <a:p>
            <a:r>
              <a:rPr lang="en-US" dirty="0"/>
              <a:t>Seeking protection in a country other than his home country, because he fears persecution (severe harm) in his home country.  </a:t>
            </a:r>
          </a:p>
          <a:p>
            <a:r>
              <a:rPr lang="en-US" dirty="0"/>
              <a:t>Because of his fear of severe harm, he is unable or unwilling to return to his home country.  </a:t>
            </a:r>
          </a:p>
          <a:p>
            <a:r>
              <a:rPr lang="en-US" dirty="0"/>
              <a:t>He must demonstrate past persecution or a “well-founded fear of persecution,” based on his belonging to one of five classes of protected persons.</a:t>
            </a:r>
          </a:p>
          <a:p>
            <a:r>
              <a:rPr lang="en-US" dirty="0"/>
              <a:t>Persecutor is the gov’t OR a person/persons whom the gov’t cannot or will not control.</a:t>
            </a:r>
          </a:p>
        </p:txBody>
      </p:sp>
      <p:sp>
        <p:nvSpPr>
          <p:cNvPr id="3" name="Title 2"/>
          <p:cNvSpPr>
            <a:spLocks noGrp="1"/>
          </p:cNvSpPr>
          <p:nvPr>
            <p:ph type="title"/>
          </p:nvPr>
        </p:nvSpPr>
        <p:spPr/>
        <p:txBody>
          <a:bodyPr/>
          <a:lstStyle/>
          <a:p>
            <a:r>
              <a:rPr lang="en-US" dirty="0"/>
              <a:t>Now in Plain English: A Refugee IS</a:t>
            </a:r>
          </a:p>
        </p:txBody>
      </p:sp>
    </p:spTree>
    <p:extLst>
      <p:ext uri="{BB962C8B-B14F-4D97-AF65-F5344CB8AC3E}">
        <p14:creationId xmlns:p14="http://schemas.microsoft.com/office/powerpoint/2010/main" val="260945668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167D654-7A52-4D6F-846A-0D0D09F3FD41}"/>
              </a:ext>
            </a:extLst>
          </p:cNvPr>
          <p:cNvSpPr>
            <a:spLocks noGrp="1"/>
          </p:cNvSpPr>
          <p:nvPr>
            <p:ph idx="1"/>
          </p:nvPr>
        </p:nvSpPr>
        <p:spPr/>
        <p:txBody>
          <a:bodyPr/>
          <a:lstStyle/>
          <a:p>
            <a:r>
              <a:rPr lang="en-US" dirty="0"/>
              <a:t>Any alien who is physically present in the United States </a:t>
            </a:r>
            <a:r>
              <a:rPr lang="en-US" b="1" dirty="0"/>
              <a:t>or</a:t>
            </a:r>
            <a:r>
              <a:rPr lang="en-US" dirty="0"/>
              <a:t> </a:t>
            </a:r>
            <a:r>
              <a:rPr lang="en-US" dirty="0">
                <a:highlight>
                  <a:srgbClr val="FFFF00"/>
                </a:highlight>
              </a:rPr>
              <a:t>who arrives</a:t>
            </a:r>
            <a:r>
              <a:rPr lang="en-US" dirty="0"/>
              <a:t> in the United States (</a:t>
            </a:r>
            <a:r>
              <a:rPr lang="en-US" dirty="0">
                <a:highlight>
                  <a:srgbClr val="FFFF00"/>
                </a:highlight>
              </a:rPr>
              <a:t>whether or not at a designated port of arrival)</a:t>
            </a:r>
            <a:r>
              <a:rPr lang="en-US" dirty="0"/>
              <a:t>, irrespective of such alien's status, may apply for asylum. (INA Section 208).</a:t>
            </a:r>
          </a:p>
          <a:p>
            <a:r>
              <a:rPr lang="en-US" dirty="0"/>
              <a:t>In other words, a non-citizen inside the U.S., at the U.S. border, or caught entering the U.S. illegally </a:t>
            </a:r>
            <a:r>
              <a:rPr lang="en-US" b="1" dirty="0"/>
              <a:t>MAY </a:t>
            </a:r>
            <a:r>
              <a:rPr lang="en-US" dirty="0"/>
              <a:t>apply for asylum.</a:t>
            </a:r>
          </a:p>
        </p:txBody>
      </p:sp>
      <p:sp>
        <p:nvSpPr>
          <p:cNvPr id="3" name="Title 2">
            <a:extLst>
              <a:ext uri="{FF2B5EF4-FFF2-40B4-BE49-F238E27FC236}">
                <a16:creationId xmlns:a16="http://schemas.microsoft.com/office/drawing/2014/main" id="{C820E5B2-103F-45B9-A84A-AAFB7BE746BE}"/>
              </a:ext>
            </a:extLst>
          </p:cNvPr>
          <p:cNvSpPr>
            <a:spLocks noGrp="1"/>
          </p:cNvSpPr>
          <p:nvPr>
            <p:ph type="title"/>
          </p:nvPr>
        </p:nvSpPr>
        <p:spPr/>
        <p:txBody>
          <a:bodyPr/>
          <a:lstStyle/>
          <a:p>
            <a:r>
              <a:rPr lang="en-US" dirty="0"/>
              <a:t>Who can apply for asylum?</a:t>
            </a:r>
          </a:p>
        </p:txBody>
      </p:sp>
    </p:spTree>
    <p:extLst>
      <p:ext uri="{BB962C8B-B14F-4D97-AF65-F5344CB8AC3E}">
        <p14:creationId xmlns:p14="http://schemas.microsoft.com/office/powerpoint/2010/main" val="1467765252"/>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FCF41C-CF3E-416A-82BE-37CE80FD3749}"/>
              </a:ext>
            </a:extLst>
          </p:cNvPr>
          <p:cNvSpPr>
            <a:spLocks noGrp="1"/>
          </p:cNvSpPr>
          <p:nvPr>
            <p:ph idx="1"/>
          </p:nvPr>
        </p:nvSpPr>
        <p:spPr>
          <a:xfrm>
            <a:off x="872067" y="2332037"/>
            <a:ext cx="7408333" cy="3840163"/>
          </a:xfrm>
        </p:spPr>
        <p:txBody>
          <a:bodyPr>
            <a:normAutofit fontScale="85000" lnSpcReduction="10000"/>
          </a:bodyPr>
          <a:lstStyle/>
          <a:p>
            <a:r>
              <a:rPr lang="en-US" dirty="0"/>
              <a:t>It’s not that simple!  The idea of “legal” or “illegal” immigrant is a false dichotomy.  Immigration law is not black &amp; white; there are many shades of </a:t>
            </a:r>
            <a:r>
              <a:rPr lang="en-US" dirty="0">
                <a:highlight>
                  <a:srgbClr val="C0C0C0"/>
                </a:highlight>
              </a:rPr>
              <a:t>GRAY</a:t>
            </a:r>
            <a:r>
              <a:rPr lang="en-US" dirty="0"/>
              <a:t>!</a:t>
            </a:r>
          </a:p>
          <a:p>
            <a:r>
              <a:rPr lang="en-US" dirty="0"/>
              <a:t>However, non-citizens seeking asylum are permitted to remain in the U.S. until they receive an answer on their case.  Some are detained – particularly if they entered the U.S. illegally or approached the border without legal papers to enter.</a:t>
            </a:r>
          </a:p>
          <a:p>
            <a:r>
              <a:rPr lang="en-US" dirty="0"/>
              <a:t>Most guests of Safe Harbors are “paroled” into the U.S., which means they are given special permission to enter and remain in the U.S. while seeking asylum.  It’s a courtesy mainly extended to family units with children – mainly women and children.  They are given special documents allowing them to live in the U.S., and their cases are heard by an Immigration Judge.</a:t>
            </a:r>
          </a:p>
        </p:txBody>
      </p:sp>
      <p:sp>
        <p:nvSpPr>
          <p:cNvPr id="3" name="Title 2">
            <a:extLst>
              <a:ext uri="{FF2B5EF4-FFF2-40B4-BE49-F238E27FC236}">
                <a16:creationId xmlns:a16="http://schemas.microsoft.com/office/drawing/2014/main" id="{5835961A-0FAB-4E99-90FA-6B8D07CD8DE6}"/>
              </a:ext>
            </a:extLst>
          </p:cNvPr>
          <p:cNvSpPr>
            <a:spLocks noGrp="1"/>
          </p:cNvSpPr>
          <p:nvPr>
            <p:ph type="title"/>
          </p:nvPr>
        </p:nvSpPr>
        <p:spPr/>
        <p:txBody>
          <a:bodyPr>
            <a:normAutofit fontScale="90000"/>
          </a:bodyPr>
          <a:lstStyle/>
          <a:p>
            <a:r>
              <a:rPr lang="en-US" dirty="0"/>
              <a:t>Is an asylum-seeker a “legal” or an “illegal” immigrant?</a:t>
            </a:r>
          </a:p>
        </p:txBody>
      </p:sp>
    </p:spTree>
    <p:extLst>
      <p:ext uri="{BB962C8B-B14F-4D97-AF65-F5344CB8AC3E}">
        <p14:creationId xmlns:p14="http://schemas.microsoft.com/office/powerpoint/2010/main" val="214923071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8E8762-E594-4464-8BED-895482D9F7B3}"/>
              </a:ext>
            </a:extLst>
          </p:cNvPr>
          <p:cNvSpPr>
            <a:spLocks noGrp="1"/>
          </p:cNvSpPr>
          <p:nvPr>
            <p:ph idx="1"/>
          </p:nvPr>
        </p:nvSpPr>
        <p:spPr>
          <a:xfrm>
            <a:off x="872067" y="2057400"/>
            <a:ext cx="7408333" cy="4068763"/>
          </a:xfrm>
        </p:spPr>
        <p:txBody>
          <a:bodyPr>
            <a:normAutofit fontScale="85000" lnSpcReduction="10000"/>
          </a:bodyPr>
          <a:lstStyle/>
          <a:p>
            <a:r>
              <a:rPr lang="en-US" dirty="0"/>
              <a:t>Asylum-seekers cannot be removed from the United States without DUE PROCESS OF LAW – meaning a fair hearing.</a:t>
            </a:r>
          </a:p>
          <a:p>
            <a:r>
              <a:rPr lang="en-US" dirty="0"/>
              <a:t>Some asylum-seekers will have their hearings at the Asylum Office – especially if they were already living inside the U.S.</a:t>
            </a:r>
          </a:p>
          <a:p>
            <a:r>
              <a:rPr lang="en-US" dirty="0"/>
              <a:t>Some asylum-seekers will have their hearings in Immigration Court – especially if they approached the border and asked for asylum.</a:t>
            </a:r>
          </a:p>
          <a:p>
            <a:r>
              <a:rPr lang="en-US" dirty="0"/>
              <a:t>Asylum-seekers have the right to an attorney, but the government does not provide or pay for their attorney. </a:t>
            </a:r>
          </a:p>
          <a:p>
            <a:r>
              <a:rPr lang="en-US" dirty="0"/>
              <a:t>Every non-citizen has the right to protection if they are at risk of being tortured in their country of origin.  The U.S. is prohibited by law from sending a person to a country where they will be tortured.</a:t>
            </a:r>
          </a:p>
        </p:txBody>
      </p:sp>
      <p:sp>
        <p:nvSpPr>
          <p:cNvPr id="3" name="Title 2">
            <a:extLst>
              <a:ext uri="{FF2B5EF4-FFF2-40B4-BE49-F238E27FC236}">
                <a16:creationId xmlns:a16="http://schemas.microsoft.com/office/drawing/2014/main" id="{B037B812-B4AD-487E-8E46-6E3B6E5252D1}"/>
              </a:ext>
            </a:extLst>
          </p:cNvPr>
          <p:cNvSpPr>
            <a:spLocks noGrp="1"/>
          </p:cNvSpPr>
          <p:nvPr>
            <p:ph type="title"/>
          </p:nvPr>
        </p:nvSpPr>
        <p:spPr/>
        <p:txBody>
          <a:bodyPr>
            <a:normAutofit fontScale="90000"/>
          </a:bodyPr>
          <a:lstStyle/>
          <a:p>
            <a:r>
              <a:rPr lang="en-US" dirty="0"/>
              <a:t>What rights do asylum-seekers have?	</a:t>
            </a:r>
          </a:p>
        </p:txBody>
      </p:sp>
    </p:spTree>
    <p:extLst>
      <p:ext uri="{BB962C8B-B14F-4D97-AF65-F5344CB8AC3E}">
        <p14:creationId xmlns:p14="http://schemas.microsoft.com/office/powerpoint/2010/main" val="558134049"/>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applicant can file an “Affirmative asylum Application” (Form I-589) with the </a:t>
            </a:r>
            <a:r>
              <a:rPr lang="en-US" b="1" dirty="0"/>
              <a:t>U.S. Citizenship and Immigration Service</a:t>
            </a:r>
            <a:r>
              <a:rPr lang="en-US" dirty="0"/>
              <a:t> (“USCIS”);  or</a:t>
            </a:r>
          </a:p>
          <a:p>
            <a:r>
              <a:rPr lang="en-US" dirty="0"/>
              <a:t>An applicant in </a:t>
            </a:r>
            <a:r>
              <a:rPr lang="en-US" b="1" dirty="0"/>
              <a:t>Removal (Deportation) Proceedings </a:t>
            </a:r>
            <a:r>
              <a:rPr lang="en-US" dirty="0"/>
              <a:t>can request asylum Protection as a form of </a:t>
            </a:r>
            <a:r>
              <a:rPr lang="en-US" b="1" dirty="0"/>
              <a:t>Relief from Removal</a:t>
            </a:r>
            <a:r>
              <a:rPr lang="en-US" dirty="0"/>
              <a:t> – this is known as a “Defensive Asylum Application” (also filed on USCIS Form I-589)</a:t>
            </a:r>
          </a:p>
        </p:txBody>
      </p:sp>
      <p:sp>
        <p:nvSpPr>
          <p:cNvPr id="3" name="Title 2"/>
          <p:cNvSpPr>
            <a:spLocks noGrp="1"/>
          </p:cNvSpPr>
          <p:nvPr>
            <p:ph type="title"/>
          </p:nvPr>
        </p:nvSpPr>
        <p:spPr/>
        <p:txBody>
          <a:bodyPr/>
          <a:lstStyle/>
          <a:p>
            <a:r>
              <a:rPr lang="en-US" dirty="0"/>
              <a:t>Affirmative vs. Defensive Asylum</a:t>
            </a:r>
          </a:p>
        </p:txBody>
      </p:sp>
    </p:spTree>
    <p:extLst>
      <p:ext uri="{BB962C8B-B14F-4D97-AF65-F5344CB8AC3E}">
        <p14:creationId xmlns:p14="http://schemas.microsoft.com/office/powerpoint/2010/main" val="872238330"/>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2827</TotalTime>
  <Words>2052</Words>
  <Application>Microsoft Office PowerPoint</Application>
  <PresentationFormat>On-screen Show (4:3)</PresentationFormat>
  <Paragraphs>113</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 Rounded MT Bold</vt:lpstr>
      <vt:lpstr>Calibri</vt:lpstr>
      <vt:lpstr>Candara</vt:lpstr>
      <vt:lpstr>Symbol</vt:lpstr>
      <vt:lpstr>Waveform</vt:lpstr>
      <vt:lpstr>Asylum Law 101</vt:lpstr>
      <vt:lpstr>Please understand</vt:lpstr>
      <vt:lpstr>Definition of a Refugee</vt:lpstr>
      <vt:lpstr>Definition of an Asylee</vt:lpstr>
      <vt:lpstr>Now in Plain English: A Refugee IS</vt:lpstr>
      <vt:lpstr>Who can apply for asylum?</vt:lpstr>
      <vt:lpstr>Is an asylum-seeker a “legal” or an “illegal” immigrant?</vt:lpstr>
      <vt:lpstr>What rights do asylum-seekers have? </vt:lpstr>
      <vt:lpstr>Affirmative vs. Defensive Asylum</vt:lpstr>
      <vt:lpstr>Who is eligible for asylum?</vt:lpstr>
      <vt:lpstr>“Unable or Unwilling” </vt:lpstr>
      <vt:lpstr>What is “Persecution”?</vt:lpstr>
      <vt:lpstr>What is a “Well-Founded Fear”?</vt:lpstr>
      <vt:lpstr>Example of Changed Country Conditions</vt:lpstr>
      <vt:lpstr>Persecution at the Hands of the Government</vt:lpstr>
      <vt:lpstr>Fear must be “Country-Wide”</vt:lpstr>
      <vt:lpstr>Protected Classes</vt:lpstr>
      <vt:lpstr>What does Particular Social Group mean?</vt:lpstr>
      <vt:lpstr>The big “but” re PSGs</vt:lpstr>
      <vt:lpstr>Other Eligibility Requirements</vt:lpstr>
      <vt:lpstr>Eligibility and Bars to Eligibility</vt:lpstr>
      <vt:lpstr>Related Requests for Protection from Harm</vt:lpstr>
      <vt:lpstr>Convention Against Torture</vt:lpstr>
      <vt:lpstr>Rights Following a Grant of Asylum</vt:lpstr>
      <vt:lpstr>Questions about Asylum </vt:lpstr>
      <vt:lpstr>For More Information, visit us at:  www.jsslegal.com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Family-Sponsored Immigration Categories</dc:title>
  <dc:creator>Owner</dc:creator>
  <cp:lastModifiedBy>Bill Jenkins</cp:lastModifiedBy>
  <cp:revision>65</cp:revision>
  <cp:lastPrinted>2011-12-07T14:47:42Z</cp:lastPrinted>
  <dcterms:created xsi:type="dcterms:W3CDTF">2011-12-07T13:48:51Z</dcterms:created>
  <dcterms:modified xsi:type="dcterms:W3CDTF">2018-08-20T22:53:25Z</dcterms:modified>
</cp:coreProperties>
</file>